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</p:sldMasterIdLst>
  <p:notesMasterIdLst>
    <p:notesMasterId r:id="rId41"/>
  </p:notesMasterIdLst>
  <p:sldIdLst>
    <p:sldId id="256" r:id="rId2"/>
    <p:sldId id="277" r:id="rId3"/>
    <p:sldId id="278" r:id="rId4"/>
    <p:sldId id="279" r:id="rId5"/>
    <p:sldId id="285" r:id="rId6"/>
    <p:sldId id="289" r:id="rId7"/>
    <p:sldId id="286" r:id="rId8"/>
    <p:sldId id="259" r:id="rId9"/>
    <p:sldId id="272" r:id="rId10"/>
    <p:sldId id="284" r:id="rId11"/>
    <p:sldId id="262" r:id="rId12"/>
    <p:sldId id="287" r:id="rId13"/>
    <p:sldId id="288" r:id="rId14"/>
    <p:sldId id="263" r:id="rId15"/>
    <p:sldId id="264" r:id="rId16"/>
    <p:sldId id="274" r:id="rId17"/>
    <p:sldId id="267" r:id="rId18"/>
    <p:sldId id="268" r:id="rId19"/>
    <p:sldId id="307" r:id="rId20"/>
    <p:sldId id="269" r:id="rId21"/>
    <p:sldId id="276" r:id="rId22"/>
    <p:sldId id="280" r:id="rId23"/>
    <p:sldId id="296" r:id="rId24"/>
    <p:sldId id="306" r:id="rId25"/>
    <p:sldId id="305" r:id="rId26"/>
    <p:sldId id="304" r:id="rId27"/>
    <p:sldId id="303" r:id="rId28"/>
    <p:sldId id="302" r:id="rId29"/>
    <p:sldId id="301" r:id="rId30"/>
    <p:sldId id="300" r:id="rId31"/>
    <p:sldId id="299" r:id="rId32"/>
    <p:sldId id="297" r:id="rId33"/>
    <p:sldId id="292" r:id="rId34"/>
    <p:sldId id="293" r:id="rId35"/>
    <p:sldId id="294" r:id="rId36"/>
    <p:sldId id="295" r:id="rId37"/>
    <p:sldId id="290" r:id="rId38"/>
    <p:sldId id="291" r:id="rId39"/>
    <p:sldId id="28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rushi Pinimuthu" initials="TP" lastIdx="1" clrIdx="0">
    <p:extLst>
      <p:ext uri="{19B8F6BF-5375-455C-9EA6-DF929625EA0E}">
        <p15:presenceInfo xmlns:p15="http://schemas.microsoft.com/office/powerpoint/2012/main" userId="Tharushi Pinimuth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A5D80-2BA4-406F-9F17-B7B8DF66E9C8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D60DE-C0F0-4233-A01C-BB16985D1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9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FE17AD6-EE7B-4090-A220-084F87FD661B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4E81-0579-4FDA-A282-B239B2EF3D56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3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950C-E815-49C2-A413-A94519E4B55A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6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1296-7BA4-4CA6-BEAF-972F2B2056D4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923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1728-2E04-40A7-9085-DD07C4874287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4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E3C-0393-4CAC-AFE8-1A3DA446AE78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9C9B6-2600-4C7F-B081-7966AB6C4A66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1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C422-6102-4B81-88EF-41957F4A666F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3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6026-E322-4C24-BF00-B4C15E70D1A8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1E44-2997-4578-9909-27A6CE18169B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9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9188-2DEE-4D04-8383-347EF1703AC7}" type="datetime1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B15D-BBED-4DB9-BE84-7FC3B38EE1D5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EF78-FBAA-403B-BA49-31D5BA0E2CDC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5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D946F-DE0B-4F36-AD54-46752C6E13E4}" type="datetime1">
              <a:rPr lang="en-US" smtClean="0"/>
              <a:pPr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8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0D05-957B-461E-A2BE-CC3E5D430156}" type="datetime1">
              <a:rPr lang="en-US" smtClean="0"/>
              <a:pPr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1A97-DB0F-4FCB-9827-D33AE9070D29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69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1CAA-63D1-441C-B1DB-952D99D64552}" type="datetime1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73B9-7880-4B06-B4B4-EAA3E4B55527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2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3000">
              <a:schemeClr val="bg2">
                <a:lumMod val="7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electronics, sitting, table&#10;&#10;Description automatically generated">
            <a:extLst>
              <a:ext uri="{FF2B5EF4-FFF2-40B4-BE49-F238E27FC236}">
                <a16:creationId xmlns:a16="http://schemas.microsoft.com/office/drawing/2014/main" id="{6DB94CE6-6221-45E3-8CE0-34E79539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9306" l="10000" r="95156">
                        <a14:foregroundMark x1="21771" y1="9982" x2="30312" y2="7083"/>
                        <a14:foregroundMark x1="30312" y1="7083" x2="43438" y2="13472"/>
                        <a14:foregroundMark x1="78750" y1="22917" x2="80469" y2="32361"/>
                        <a14:foregroundMark x1="80469" y1="32361" x2="79766" y2="40417"/>
                        <a14:foregroundMark x1="79766" y1="40417" x2="69453" y2="44028"/>
                        <a14:foregroundMark x1="69453" y1="44028" x2="65547" y2="42917"/>
                        <a14:foregroundMark x1="65547" y1="42917" x2="66953" y2="35278"/>
                        <a14:foregroundMark x1="66953" y1="35278" x2="70156" y2="28333"/>
                        <a14:foregroundMark x1="70156" y1="28333" x2="79219" y2="21389"/>
                        <a14:foregroundMark x1="79219" y1="21389" x2="82578" y2="21667"/>
                        <a14:foregroundMark x1="62266" y1="9583" x2="87266" y2="18611"/>
                        <a14:foregroundMark x1="87266" y1="18611" x2="91719" y2="36806"/>
                        <a14:foregroundMark x1="98655" y1="46671" x2="99531" y2="47917"/>
                        <a14:foregroundMark x1="91719" y1="36806" x2="92207" y2="37500"/>
                        <a14:foregroundMark x1="99531" y1="47917" x2="98895" y2="48185"/>
                        <a14:foregroundMark x1="93383" y1="49064" x2="87813" y2="47083"/>
                        <a14:foregroundMark x1="28125" y1="84306" x2="28125" y2="84306"/>
                        <a14:foregroundMark x1="28828" y1="81111" x2="27187" y2="82361"/>
                        <a14:foregroundMark x1="27500" y1="85972" x2="29297" y2="87361"/>
                        <a14:foregroundMark x1="27578" y1="88472" x2="30234" y2="99306"/>
                        <a14:foregroundMark x1="80078" y1="12361" x2="83672" y2="8750"/>
                        <a14:foregroundMark x1="83672" y1="8750" x2="87891" y2="9444"/>
                        <a14:foregroundMark x1="87891" y1="9444" x2="90313" y2="15417"/>
                        <a14:foregroundMark x1="90313" y1="15417" x2="91797" y2="30694"/>
                        <a14:foregroundMark x1="93359" y1="49861" x2="93672" y2="52222"/>
                        <a14:foregroundMark x1="14766" y1="10417" x2="17708" y2="9289"/>
                        <a14:foregroundMark x1="16016" y1="8194" x2="18003" y2="8515"/>
                        <a14:foregroundMark x1="35000" y1="7639" x2="39453" y2="8194"/>
                        <a14:foregroundMark x1="40547" y1="8194" x2="44531" y2="9028"/>
                        <a14:foregroundMark x1="44531" y1="9028" x2="46484" y2="8889"/>
                        <a14:foregroundMark x1="46484" y1="8889" x2="47891" y2="8889"/>
                        <a14:foregroundMark x1="44375" y1="8750" x2="47500" y2="7917"/>
                        <a14:foregroundMark x1="41328" y1="7917" x2="46250" y2="8194"/>
                        <a14:foregroundMark x1="52207" y1="7827" x2="52578" y2="7778"/>
                        <a14:foregroundMark x1="52005" y1="7853" x2="51991" y2="7855"/>
                        <a14:foregroundMark x1="48359" y1="8333" x2="49980" y2="8120"/>
                        <a14:foregroundMark x1="52578" y1="7778" x2="52578" y2="7917"/>
                        <a14:foregroundMark x1="52812" y1="7917" x2="55234" y2="8472"/>
                        <a14:foregroundMark x1="56563" y1="8889" x2="60313" y2="8333"/>
                        <a14:foregroundMark x1="60703" y1="8194" x2="61797" y2="8194"/>
                        <a14:foregroundMark x1="57188" y1="8194" x2="56016" y2="7917"/>
                        <a14:foregroundMark x1="77891" y1="8750" x2="76172" y2="9028"/>
                        <a14:foregroundMark x1="75313" y1="9028" x2="72891" y2="9028"/>
                        <a14:foregroundMark x1="72891" y1="9028" x2="69453" y2="8750"/>
                        <a14:foregroundMark x1="68359" y1="8750" x2="64688" y2="8750"/>
                        <a14:foregroundMark x1="64688" y1="8750" x2="62500" y2="8750"/>
                        <a14:foregroundMark x1="16484" y1="7778" x2="20391" y2="8194"/>
                        <a14:foregroundMark x1="20391" y1="8194" x2="20391" y2="8333"/>
                        <a14:foregroundMark x1="20859" y1="9028" x2="20391" y2="7917"/>
                        <a14:foregroundMark x1="50078" y1="8194" x2="51797" y2="8472"/>
                        <a14:foregroundMark x1="63047" y1="8472" x2="63984" y2="8333"/>
                        <a14:backgroundMark x1="93516" y1="41528" x2="93516" y2="41528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38750" x2="95938" y2="52361"/>
                        <a14:backgroundMark x1="92734" y1="37222" x2="94766" y2="49028"/>
                        <a14:backgroundMark x1="95938" y1="41250" x2="98281" y2="47083"/>
                        <a14:backgroundMark x1="98281" y1="47083" x2="94219" y2="42500"/>
                        <a14:backgroundMark x1="94219" y1="42500" x2="98438" y2="44861"/>
                        <a14:backgroundMark x1="97266" y1="47361" x2="94688" y2="47917"/>
                        <a14:backgroundMark x1="93672" y1="49028" x2="93672" y2="49028"/>
                        <a14:backgroundMark x1="98047" y1="48889" x2="97734" y2="48750"/>
                        <a14:backgroundMark x1="99141" y1="48889" x2="97188" y2="48750"/>
                        <a14:backgroundMark x1="93359" y1="49583" x2="93359" y2="49306"/>
                        <a14:backgroundMark x1="93359" y1="49306" x2="93516" y2="48333"/>
                        <a14:backgroundMark x1="48438" y1="5000" x2="52344" y2="7083"/>
                        <a14:backgroundMark x1="52368" y1="6487" x2="52578" y2="1250"/>
                        <a14:backgroundMark x1="20774" y1="8647" x2="22188" y2="8889"/>
                        <a14:backgroundMark x1="20255" y1="8558" x2="20546" y2="8608"/>
                        <a14:backgroundMark x1="22188" y1="9028" x2="22188" y2="9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173" y="1540042"/>
            <a:ext cx="8408370" cy="47297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D4370-AFFE-44C6-BCE4-24CAAFF5F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84" y="175087"/>
            <a:ext cx="5049906" cy="3126913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Function </a:t>
            </a:r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44793-AF92-4DA8-A31B-F40A485AF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6717" y="3302000"/>
            <a:ext cx="4023359" cy="69248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Group 20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E5E1A9-D14C-47B4-8E27-7FC562FB5385}"/>
              </a:ext>
            </a:extLst>
          </p:cNvPr>
          <p:cNvGrpSpPr/>
          <p:nvPr/>
        </p:nvGrpSpPr>
        <p:grpSpPr>
          <a:xfrm>
            <a:off x="8165432" y="4589998"/>
            <a:ext cx="3622158" cy="1323439"/>
            <a:chOff x="8658198" y="4589998"/>
            <a:chExt cx="3129392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B8968-7180-4F22-8E4B-71198A9E2564}"/>
                </a:ext>
              </a:extLst>
            </p:cNvPr>
            <p:cNvSpPr txBox="1"/>
            <p:nvPr/>
          </p:nvSpPr>
          <p:spPr>
            <a:xfrm>
              <a:off x="8658198" y="4589998"/>
              <a:ext cx="29818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AQEEL T.M. 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KAUSHALYA P.A.S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LOKUGAMA V.Y.N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PATHIRANA T.P.W.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F4897A-41AF-4A2D-9F89-8CE9B693EF7B}"/>
                </a:ext>
              </a:extLst>
            </p:cNvPr>
            <p:cNvSpPr txBox="1"/>
            <p:nvPr/>
          </p:nvSpPr>
          <p:spPr>
            <a:xfrm>
              <a:off x="10518695" y="4589998"/>
              <a:ext cx="12688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180039C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180320F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180359G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180453N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73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9853-2C17-4E6C-86E4-49AE8D65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16CBC-62D2-436F-A04A-A7A6CED75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49486"/>
            <a:ext cx="48752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For 20Hz, </a:t>
            </a:r>
          </a:p>
          <a:p>
            <a:pPr marL="0" indent="0">
              <a:buNone/>
            </a:pPr>
            <a:r>
              <a:rPr lang="pt-BR" dirty="0"/>
              <a:t>R3 = 6.2kΩ, R2 = 2.4kΩ,</a:t>
            </a:r>
          </a:p>
          <a:p>
            <a:pPr marL="0" indent="0">
              <a:buNone/>
            </a:pPr>
            <a:r>
              <a:rPr lang="pt-BR" dirty="0"/>
              <a:t>R4 = 1kΩ,R5 = 12kΩ </a:t>
            </a:r>
          </a:p>
          <a:p>
            <a:pPr marL="0" indent="0">
              <a:buNone/>
            </a:pPr>
            <a:r>
              <a:rPr lang="en-US" dirty="0"/>
              <a:t>20 = 121×14×(6200+2400)×C1 </a:t>
            </a:r>
          </a:p>
          <a:p>
            <a:pPr marL="0" indent="0">
              <a:buNone/>
            </a:pPr>
            <a:r>
              <a:rPr lang="en-US" dirty="0"/>
              <a:t>C1 = 17.44 </a:t>
            </a:r>
            <a:r>
              <a:rPr lang="el-GR" dirty="0"/>
              <a:t>μ</a:t>
            </a:r>
            <a:r>
              <a:rPr lang="en-US" dirty="0"/>
              <a:t>F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1CEE2-D217-47D4-B5A3-7822F67A51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20kHz, </a:t>
            </a:r>
          </a:p>
          <a:p>
            <a:pPr marL="0" indent="0">
              <a:buNone/>
            </a:pPr>
            <a:r>
              <a:rPr lang="pt-BR" dirty="0"/>
              <a:t>R3 = 0kΩ, R2 = 2.4kΩ,</a:t>
            </a:r>
          </a:p>
          <a:p>
            <a:pPr marL="0" indent="0">
              <a:buNone/>
            </a:pPr>
            <a:r>
              <a:rPr lang="pt-BR" dirty="0"/>
              <a:t> R4 = 1kΩ, R5 = 12kΩ </a:t>
            </a:r>
          </a:p>
          <a:p>
            <a:pPr marL="0" indent="0">
              <a:buNone/>
            </a:pPr>
            <a:r>
              <a:rPr lang="en-US" dirty="0"/>
              <a:t>20000 = 121×14×(2400)×C1 </a:t>
            </a:r>
          </a:p>
          <a:p>
            <a:pPr marL="0" indent="0">
              <a:buNone/>
            </a:pPr>
            <a:r>
              <a:rPr lang="en-US" dirty="0"/>
              <a:t>C1 = 0.0625 </a:t>
            </a:r>
            <a:r>
              <a:rPr lang="el-GR" dirty="0"/>
              <a:t>μ</a:t>
            </a:r>
            <a:r>
              <a:rPr lang="en-US" dirty="0"/>
              <a:t>F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B81E9-3ED9-42DA-BD4C-5CD31280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9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8A08-C3E3-4655-8388-A1EE4DB9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Triangular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C125-88BD-4E5E-938F-172C835564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output of square wave generator circuit is applied as the input of integrator.</a:t>
            </a:r>
          </a:p>
          <a:p>
            <a:r>
              <a:rPr lang="en-US" dirty="0"/>
              <a:t>Frequency can be changed in the same way as the in square wave generator.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1DBB75-C650-4215-A19D-42DE3E4C601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69922"/>
            <a:ext cx="4875213" cy="14785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A580-9D70-4B6E-A27B-66A771DD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9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CE32-B8E0-41EE-986E-81B8CB8A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Sawtooth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BD4D-0846-4000-8748-4CC9DDFA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567230" cy="3541714"/>
          </a:xfrm>
        </p:spPr>
        <p:txBody>
          <a:bodyPr>
            <a:normAutofit/>
          </a:bodyPr>
          <a:lstStyle/>
          <a:p>
            <a:r>
              <a:rPr lang="en-US" sz="2800" dirty="0"/>
              <a:t> Sawtooth waveform is generated by modifying the triangular wave generation circuit.</a:t>
            </a:r>
          </a:p>
          <a:p>
            <a:r>
              <a:rPr lang="en-US" sz="2800" dirty="0"/>
              <a:t>The non-inverting output of the op-amp is set to a potentiometer.</a:t>
            </a:r>
          </a:p>
          <a:p>
            <a:r>
              <a:rPr lang="en-US" sz="2800" dirty="0"/>
              <a:t>When the voltage of potentiometer  decreases – rise time&gt; fall time increases – rise time&lt; fall time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791E2C-8779-4DDE-86DA-6CAE9F7A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35FDBC-804B-4FC0-8F3D-9CD98A37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468E6-1C4C-40E0-8D5A-F907A5AB4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0383"/>
            <a:ext cx="4878389" cy="42208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awtooth Wave using OP-AMP">
            <a:extLst>
              <a:ext uri="{FF2B5EF4-FFF2-40B4-BE49-F238E27FC236}">
                <a16:creationId xmlns:a16="http://schemas.microsoft.com/office/drawing/2014/main" id="{7D78D32C-0918-4B96-BE80-E327476C24E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1979289"/>
            <a:ext cx="4875213" cy="29899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8F392-B8EF-4881-BE2D-D42DED51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6" descr="Sawtooth Wave Generator using OP-AMP">
            <a:extLst>
              <a:ext uri="{FF2B5EF4-FFF2-40B4-BE49-F238E27FC236}">
                <a16:creationId xmlns:a16="http://schemas.microsoft.com/office/drawing/2014/main" id="{C54E2CAD-07DD-4F60-AE38-D5C804BB5C3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78889"/>
            <a:ext cx="4875213" cy="3165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676900" y="3327400"/>
            <a:ext cx="7366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2DF3-1A32-461B-BD6E-624EBE62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PWM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2474D-7C68-42D2-8CE6-6DFE56163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702928" cy="3541714"/>
          </a:xfrm>
        </p:spPr>
        <p:txBody>
          <a:bodyPr>
            <a:normAutofit/>
          </a:bodyPr>
          <a:lstStyle/>
          <a:p>
            <a:r>
              <a:rPr lang="en-US" sz="2800" dirty="0"/>
              <a:t>Carrier based generation is done</a:t>
            </a:r>
          </a:p>
          <a:p>
            <a:r>
              <a:rPr lang="en-US" sz="2800" dirty="0"/>
              <a:t>Sawtooth waveform act as the carrier waveform</a:t>
            </a:r>
          </a:p>
          <a:p>
            <a:r>
              <a:rPr lang="en-US" sz="2800" dirty="0"/>
              <a:t>If the reference signal (sawtooth) voltage is more than the modulating signal voltage, the resultant PWM signal voltage is high (+Vs). Otherwise the resultant PWM signal voltage is low(-Vs).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5F449-8095-4305-A191-08DEF1CC7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00562"/>
            <a:ext cx="4875211" cy="12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762C79-CD4C-43A8-AAE7-353DF51E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51D1-E977-497E-9412-6A8EDD6D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6F34-2564-452C-A9DE-EFDF1F741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200150"/>
            <a:ext cx="9905998" cy="4591050"/>
          </a:xfrm>
        </p:spPr>
        <p:txBody>
          <a:bodyPr/>
          <a:lstStyle/>
          <a:p>
            <a:r>
              <a:rPr lang="en-US" dirty="0"/>
              <a:t>Duty cycle of PWM is varied by using a potentiometer.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ACAD3-3202-4958-98B1-C5053047B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29838" y="2249486"/>
            <a:ext cx="917573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55471A0-7B23-4FF8-9D19-4CE4F8073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37" y="2424906"/>
            <a:ext cx="5438775" cy="30384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CDEF3-873C-4279-8889-51A5923F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04D39-4F39-4F79-BFAB-6043E1053A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t="22901" r="24508" b="23965"/>
          <a:stretch/>
        </p:blipFill>
        <p:spPr>
          <a:xfrm>
            <a:off x="1353403" y="502630"/>
            <a:ext cx="9485194" cy="58273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08A2-1273-4D46-BF68-8DA63E4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77493-F331-47B5-87C6-F6F0C336C9E7}"/>
              </a:ext>
            </a:extLst>
          </p:cNvPr>
          <p:cNvSpPr/>
          <p:nvPr/>
        </p:nvSpPr>
        <p:spPr>
          <a:xfrm>
            <a:off x="7995920" y="4622800"/>
            <a:ext cx="2842677" cy="170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78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C188-B81F-4FCA-A027-DA870724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DC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14ABF-D4CF-44E9-BBC5-1072F60A2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09" y="2249486"/>
            <a:ext cx="9242111" cy="3541714"/>
          </a:xfrm>
        </p:spPr>
        <p:txBody>
          <a:bodyPr>
            <a:normAutofit/>
          </a:bodyPr>
          <a:lstStyle/>
          <a:p>
            <a:r>
              <a:rPr lang="en-US" sz="2800" dirty="0"/>
              <a:t>It is an inverting amplifier circuit.</a:t>
            </a:r>
          </a:p>
          <a:p>
            <a:r>
              <a:rPr lang="en-US" sz="2800" dirty="0"/>
              <a:t>Input and a DC voltage is given to the inverting pin of the Op-Amp. </a:t>
            </a:r>
          </a:p>
          <a:p>
            <a:r>
              <a:rPr lang="en-US" sz="2800" dirty="0"/>
              <a:t>DC voltage is controlled by the potentiometer.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7D15D-0587-4092-BAE2-34755C5E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1F17-E2CD-45A0-B5BF-BE10725C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AMPLIFIER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AA5B-66DC-4199-A40F-DD4693592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circuit is designed in three stages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Inverting Amplifier Stage </a:t>
            </a:r>
            <a:r>
              <a:rPr lang="en-US" sz="2800" dirty="0"/>
              <a:t>- To obtain a variable amplitude using potentiometers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Voltage buffer stage - </a:t>
            </a:r>
            <a:r>
              <a:rPr lang="en-US" sz="2800" dirty="0"/>
              <a:t>To maintain the stability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Push pull amplifier stage – </a:t>
            </a:r>
            <a:r>
              <a:rPr lang="en-US" sz="2800" dirty="0"/>
              <a:t>To produce high current ,Class B type is used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BD2C-B11C-4B18-8920-4F3C7E3B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FF15-2F2B-4F3D-ACFD-F29DA4BF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30A0C6-7C2F-47A7-A607-FC8878CB2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0" t="37571" r="25859" b="23806"/>
          <a:stretch/>
        </p:blipFill>
        <p:spPr>
          <a:xfrm>
            <a:off x="1141413" y="554815"/>
            <a:ext cx="9905997" cy="5748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0A74-608A-47E3-A8B8-90D50590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0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1103-85B6-49A6-8E0A-E341F91D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07B1-0318-408F-BD9F-EA2CAE09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 function generator</a:t>
            </a:r>
          </a:p>
          <a:p>
            <a:pPr lvl="1"/>
            <a:r>
              <a:rPr lang="en-US" sz="2400" dirty="0"/>
              <a:t>Can generate square, triangle ,sawtooth, PWM and sine waveforms.</a:t>
            </a:r>
          </a:p>
          <a:p>
            <a:pPr lvl="1"/>
            <a:r>
              <a:rPr lang="en-US" sz="2400" dirty="0"/>
              <a:t>Can change waveform frequency among a wide range of values.</a:t>
            </a:r>
          </a:p>
          <a:p>
            <a:pPr lvl="1"/>
            <a:r>
              <a:rPr lang="en-US" sz="2400" dirty="0"/>
              <a:t>Can change their amplitudes and average DC values.</a:t>
            </a:r>
          </a:p>
          <a:p>
            <a:pPr lvl="1"/>
            <a:r>
              <a:rPr lang="en-US" sz="2400" dirty="0"/>
              <a:t>Can be used in sweep generation, AM/FM generation, Phase Locked Loops(PLLs)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04461-6CBE-4437-BDAF-54CF7B4F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AC3-62B5-4BC4-BB63-90AE9B0F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SUPPLY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2887-DD60-40A1-A34E-93ECF9AF4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258109" cy="3541714"/>
          </a:xfrm>
        </p:spPr>
        <p:txBody>
          <a:bodyPr/>
          <a:lstStyle/>
          <a:p>
            <a:r>
              <a:rPr lang="en-US" dirty="0"/>
              <a:t>+15V and -15V DC power supply </a:t>
            </a:r>
          </a:p>
          <a:p>
            <a:r>
              <a:rPr lang="en-US" dirty="0"/>
              <a:t>A step-down transformer of 18V, a rectifier bridge and LM7815 and LM7915 regulators are used for this circuit.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C2A3-22EB-47C9-AA71-1EB2D04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9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FA2C-ABB5-4EF5-BB09-CBFCAAF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27273-F2E5-4DAB-AD1E-8B7792AEF9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244" t="20397" r="18168" b="25694"/>
          <a:stretch/>
        </p:blipFill>
        <p:spPr>
          <a:xfrm>
            <a:off x="957728" y="576961"/>
            <a:ext cx="10273367" cy="5704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E8A4-D436-43FB-ACC9-553483FD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8163-456A-48B5-97D1-B05A93F1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216" y="2689715"/>
            <a:ext cx="4867567" cy="14785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SIMULATION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DFEEC-72A1-475C-BFA7-7042DF55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463A-6C43-446E-AE11-1EBC9D78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F65640-CE8E-4C10-AD94-AC1F5D1AA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642938"/>
            <a:ext cx="9905998" cy="55721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62F16-B340-421C-BD94-438D2351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6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51A-D375-4F15-B353-3FF16E3E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9EF4A-6A2A-4159-A87F-08EF30F3DE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2" y="505661"/>
            <a:ext cx="10394095" cy="584667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B874-E543-4BDA-BC6E-9B6E8BCC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0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CD97-D002-49D5-B4A4-0CE970CA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FAD44-FCAE-41C3-8761-B102FF3D8A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642939"/>
            <a:ext cx="9905997" cy="557212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D8273-447F-4E50-B024-05A851A7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6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17FC-ECD6-49D6-BC0B-30EC83C4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F67932-9648-4551-86E7-FBFEBF1BB5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00" y="778662"/>
            <a:ext cx="9423424" cy="53006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8E63C-05A8-42A0-BEE9-B70AFBEB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9E1F-5583-4356-B196-6CC1E14F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A9033F-A6F1-42B7-BA1F-CEDE96D047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" y="302300"/>
            <a:ext cx="10794862" cy="60721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0DE7-D18F-4907-A41E-41F911FC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23C-DFD1-41DD-BD17-5A4D6527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B1C91C-2396-45CB-ABEF-5E4E793890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7" y="580835"/>
            <a:ext cx="10126809" cy="56963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95B2D-C0C7-4C76-A0C7-1F3380A4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B514-4687-486A-A4EE-8E57D411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77C882-EADC-43C7-8A94-CF1954844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81" y="679749"/>
            <a:ext cx="9775116" cy="549850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A7702-FE6D-4098-B59D-B8E2F71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787E-B579-43EC-88E5-9128FFE7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0E58-A345-4BA9-BC05-1EA5E785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530"/>
            <a:ext cx="9905999" cy="39347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 generator should be able generate sine, square, pulse width modulation, sawtooth, and triangular waves. </a:t>
            </a:r>
          </a:p>
          <a:p>
            <a:r>
              <a:rPr lang="en-US" dirty="0"/>
              <a:t>The output amplitude should be variable from 0V to 10V. </a:t>
            </a:r>
          </a:p>
          <a:p>
            <a:r>
              <a:rPr lang="en-US" dirty="0"/>
              <a:t>The output frequency should be variable from 20 Hz to 20000 Hz. </a:t>
            </a:r>
          </a:p>
          <a:p>
            <a:r>
              <a:rPr lang="en-US" dirty="0"/>
              <a:t>It should be able to drive at least a 50 Ohm load without significant waveform distortion or amplitude reduction. </a:t>
            </a:r>
          </a:p>
          <a:p>
            <a:r>
              <a:rPr lang="en-US" dirty="0"/>
              <a:t>PWM waveform should have a variable pulse width (1% to 99%). </a:t>
            </a:r>
          </a:p>
          <a:p>
            <a:r>
              <a:rPr lang="en-US" dirty="0"/>
              <a:t>The function generator should be able to give a DC shift to the waves.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7A6A-C97B-4D4E-8B28-2CCA4E58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7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4E92-3630-4075-87B3-1B7C1CCE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125135-DC79-4171-B264-8B79D2BA4E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03" y="505233"/>
            <a:ext cx="10395617" cy="584753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7EE-2BDB-4A5C-BCCC-0B6C3EB5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9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0536-D4AC-44C9-8BE6-DD820070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5C755B-4094-4D3F-8440-389A87617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573801"/>
            <a:ext cx="10072325" cy="566568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B78D3-A978-4EFC-A12F-D5610238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05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635EFD-294B-4594-807F-7E71E41BFD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52" y="905272"/>
            <a:ext cx="8973258" cy="504745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8B7F2-9C09-4128-8C69-41CF49F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2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9F68-BD6F-4C91-8466-EFD09B43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Schematics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E40B3-9424-479A-AFA4-8E514626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6C4FF1-BF7B-4450-A442-555CA7CE3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t="34135" r="3794" b="24075"/>
          <a:stretch/>
        </p:blipFill>
        <p:spPr>
          <a:xfrm>
            <a:off x="1566164" y="2497538"/>
            <a:ext cx="9056495" cy="2985285"/>
          </a:xfrm>
        </p:spPr>
      </p:pic>
    </p:spTree>
    <p:extLst>
      <p:ext uri="{BB962C8B-B14F-4D97-AF65-F5344CB8AC3E}">
        <p14:creationId xmlns:p14="http://schemas.microsoft.com/office/powerpoint/2010/main" val="413559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3C03DD-B3BE-47F3-BFDB-07B8037D63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11789" r="21087" b="12541"/>
          <a:stretch/>
        </p:blipFill>
        <p:spPr>
          <a:xfrm>
            <a:off x="2552602" y="708490"/>
            <a:ext cx="7086795" cy="54410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301E-8FCB-4E60-925E-1C5D64BA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8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4A0D1-060F-42DB-A93E-AF0AAC02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9A2D35-4288-43F7-BF3D-0ED901A76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11764" r="49397" b="12516"/>
          <a:stretch/>
        </p:blipFill>
        <p:spPr>
          <a:xfrm>
            <a:off x="2590800" y="742352"/>
            <a:ext cx="7010400" cy="5373295"/>
          </a:xfrm>
        </p:spPr>
      </p:pic>
    </p:spTree>
    <p:extLst>
      <p:ext uri="{BB962C8B-B14F-4D97-AF65-F5344CB8AC3E}">
        <p14:creationId xmlns:p14="http://schemas.microsoft.com/office/powerpoint/2010/main" val="2709613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795022-91BB-410F-AFE9-11C775A76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14037" r="17182" b="17731"/>
          <a:stretch/>
        </p:blipFill>
        <p:spPr>
          <a:xfrm>
            <a:off x="2383971" y="830942"/>
            <a:ext cx="7424057" cy="519611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08F17-C192-4F39-BAB9-CEBF80B7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BC97-8968-4FD0-BC1A-8686488A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enclosure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0ECC42-8C0E-4FF0-BB04-45193988A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15151" r="4686" b="11189"/>
          <a:stretch/>
        </p:blipFill>
        <p:spPr>
          <a:xfrm>
            <a:off x="742349" y="2514182"/>
            <a:ext cx="5158519" cy="2663825"/>
          </a:xfrm>
        </p:spPr>
      </p:pic>
      <p:pic>
        <p:nvPicPr>
          <p:cNvPr id="9" name="Content Placeholder 8" descr="A close up of a computer&#10;&#10;Description automatically generated">
            <a:extLst>
              <a:ext uri="{FF2B5EF4-FFF2-40B4-BE49-F238E27FC236}">
                <a16:creationId xmlns:a16="http://schemas.microsoft.com/office/drawing/2014/main" id="{C77EA559-97FD-4D84-8C17-4326A59F0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3" t="14724" r="6137" b="11749"/>
          <a:stretch/>
        </p:blipFill>
        <p:spPr>
          <a:xfrm>
            <a:off x="6291134" y="2514182"/>
            <a:ext cx="5158517" cy="2663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27728-1343-45CD-8B74-0C5F6B53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54181D-6920-4594-9A5D-6CE56DC9F8B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72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20C8C2-F3EE-450F-B654-207D53D072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t="21581" r="8632" b="17035"/>
          <a:stretch/>
        </p:blipFill>
        <p:spPr>
          <a:xfrm>
            <a:off x="1141413" y="2679032"/>
            <a:ext cx="4607058" cy="2390273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32BD315-4BF0-4C41-8CF3-CC7E34E9B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t="15713" r="4163" b="11749"/>
          <a:stretch/>
        </p:blipFill>
        <p:spPr>
          <a:xfrm>
            <a:off x="6440352" y="2679032"/>
            <a:ext cx="4607058" cy="239027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F8594-A47F-441F-B967-80A94670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54181D-6920-4594-9A5D-6CE56DC9F8B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05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9F8B-E439-4FF6-A803-26348091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642" y="2786355"/>
            <a:ext cx="3924715" cy="1285289"/>
          </a:xfrm>
        </p:spPr>
        <p:txBody>
          <a:bodyPr>
            <a:normAutofit/>
          </a:bodyPr>
          <a:lstStyle/>
          <a:p>
            <a:r>
              <a:rPr lang="en-US" sz="4800" spc="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01A5-0A3E-4DFF-BF22-A796E5BE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9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089B-EDEA-43C6-86F7-8142058A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Allocation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37A6-F8F9-4186-950B-11B25A3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AQEEL T.M. – Simulations, Altium designs, Enclosure, Power Supply</a:t>
            </a:r>
          </a:p>
          <a:p>
            <a:r>
              <a:rPr lang="en-US" dirty="0"/>
              <a:t>KAUSHALYA P.A.S. – Sine and Square wave generation</a:t>
            </a:r>
          </a:p>
          <a:p>
            <a:r>
              <a:rPr lang="en-US" dirty="0"/>
              <a:t>LOKUGAMA V.Y.N. – Triangle and Sawtooth wave generation</a:t>
            </a:r>
          </a:p>
          <a:p>
            <a:r>
              <a:rPr lang="en-US" dirty="0"/>
              <a:t>PATHIRANA T.PW. – PWM and output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A6528-B78E-484D-9F9A-CDF05539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3990-EF51-44B5-9DDD-2BF4DDE3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2" y="475105"/>
            <a:ext cx="10385897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Sine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02953-AD01-469F-8614-D41CDF56A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1" y="1767091"/>
            <a:ext cx="5619749" cy="440987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900" dirty="0">
                <a:solidFill>
                  <a:schemeClr val="bg1"/>
                </a:solidFill>
              </a:rPr>
              <a:t>Wein Bridge Oscillator circuit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 A positive gain amplifier combined with a bandpass filter 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It is necessary to be able to limit the gain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C1 = C2 and R1 = R2( Rf is typically set to be 2 Rg )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A pair of back to back diodes in the oscillator feedback loop is used to reduce the distortion</a:t>
            </a:r>
          </a:p>
          <a:p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At the resonant frequency, the reactance of the overall circuit equals its resistance, Xc = R, and the phase difference between the input and output is zero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A227360-97A3-4D24-BC56-95D8BEEDE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84851" y="4183921"/>
                <a:ext cx="3230799" cy="1040759"/>
              </a:xfrm>
              <a:solidFill>
                <a:schemeClr val="bg2">
                  <a:lumMod val="75000"/>
                  <a:alpha val="37000"/>
                </a:schemeClr>
              </a:solidFill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en-US" sz="5000" dirty="0">
                    <a:solidFill>
                      <a:schemeClr val="bg1"/>
                    </a:solidFill>
                  </a:rPr>
                  <a:t>Frequency of Oscillation</a:t>
                </a:r>
              </a:p>
              <a:p>
                <a:pPr marL="0" indent="0">
                  <a:buNone/>
                </a:pPr>
                <a:r>
                  <a:rPr lang="en-US" sz="5000" dirty="0">
                    <a:solidFill>
                      <a:schemeClr val="bg1"/>
                    </a:solidFill>
                  </a:rPr>
                  <a:t> f  </a:t>
                </a:r>
                <a:r>
                  <a:rPr lang="en-US" sz="4000" b="1" dirty="0">
                    <a:solidFill>
                      <a:schemeClr val="bg1"/>
                    </a:solidFill>
                  </a:rPr>
                  <a:t>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πRC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4200" b="1" dirty="0">
                    <a:solidFill>
                      <a:schemeClr val="bg1"/>
                    </a:solidFill>
                  </a:rPr>
                  <a:t> </a:t>
                </a:r>
                <a:r>
                  <a:rPr lang="en-US" sz="4200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A227360-97A3-4D24-BC56-95D8BEEDE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84851" y="4183921"/>
                <a:ext cx="3230799" cy="1040759"/>
              </a:xfrm>
              <a:blipFill>
                <a:blip r:embed="rId2"/>
                <a:stretch>
                  <a:fillRect l="-207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2">
            <a:extLst>
              <a:ext uri="{FF2B5EF4-FFF2-40B4-BE49-F238E27FC236}">
                <a16:creationId xmlns:a16="http://schemas.microsoft.com/office/drawing/2014/main" id="{6766B510-E4B0-41FC-B1E0-670A7F29FC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851" y="616796"/>
            <a:ext cx="396866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B655-B04B-4AB2-AB17-62CF144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C7037-6E38-4D67-ADA6-2B7A1EAD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Calculations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B59B6-B6A2-46A8-9BF6-5D295897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Output voltage gain of non-inverting amplifier (Av) =1+ 𝑅1/𝑅2= 𝑉𝑜𝑢𝑡/𝑉𝑖𝑛 </a:t>
            </a:r>
          </a:p>
          <a:p>
            <a:r>
              <a:rPr lang="en-US" dirty="0"/>
              <a:t>To get the oscillation output, Av ≥ 3 </a:t>
            </a:r>
          </a:p>
          <a:p>
            <a:r>
              <a:rPr lang="en-US" dirty="0"/>
              <a:t>For 20kHz    C1,C2 = 1nF, R1=R2=8k</a:t>
            </a:r>
            <a:r>
              <a:rPr lang="el-GR" dirty="0"/>
              <a:t>Ω </a:t>
            </a:r>
            <a:endParaRPr lang="en-US" dirty="0"/>
          </a:p>
          <a:p>
            <a:r>
              <a:rPr lang="en-US" dirty="0"/>
              <a:t>For 20Hz     C1,C2=  1uF </a:t>
            </a:r>
          </a:p>
          <a:p>
            <a:r>
              <a:rPr lang="en-US" dirty="0"/>
              <a:t>Assume Rg as 5k</a:t>
            </a:r>
            <a:r>
              <a:rPr lang="el-GR" dirty="0"/>
              <a:t>Ω </a:t>
            </a:r>
            <a:r>
              <a:rPr lang="en-US" dirty="0"/>
              <a:t>, </a:t>
            </a:r>
            <a:r>
              <a:rPr lang="el-GR" dirty="0"/>
              <a:t>1+𝑅3</a:t>
            </a:r>
            <a:r>
              <a:rPr lang="en-US" dirty="0"/>
              <a:t>/</a:t>
            </a:r>
            <a:r>
              <a:rPr lang="el-GR" dirty="0"/>
              <a:t>5𝑘Ω</a:t>
            </a:r>
            <a:r>
              <a:rPr lang="en-US" dirty="0"/>
              <a:t> </a:t>
            </a:r>
            <a:r>
              <a:rPr lang="el-GR" dirty="0"/>
              <a:t>≥3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l-GR" dirty="0"/>
              <a:t> 𝑅3≥10</a:t>
            </a:r>
            <a:r>
              <a:rPr lang="en-US" dirty="0"/>
              <a:t>k</a:t>
            </a:r>
            <a:r>
              <a:rPr lang="el-GR" dirty="0"/>
              <a:t>Ω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0EEFD-0326-4E15-88FE-34D06CA9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68C60-CEE7-43FC-8A85-9BB5FDB830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2" t="21583" r="23954" b="25360"/>
          <a:stretch/>
        </p:blipFill>
        <p:spPr>
          <a:xfrm>
            <a:off x="1626686" y="645675"/>
            <a:ext cx="8935452" cy="55617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B51EC-4AE1-4103-B55B-8EF11272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DF903-EA00-4469-B4E0-0733DCE0DD3E}"/>
              </a:ext>
            </a:extLst>
          </p:cNvPr>
          <p:cNvSpPr/>
          <p:nvPr/>
        </p:nvSpPr>
        <p:spPr>
          <a:xfrm>
            <a:off x="4150360" y="1991360"/>
            <a:ext cx="3627120" cy="13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8B79D-040E-4E3C-9575-23E74D4FA960}"/>
              </a:ext>
            </a:extLst>
          </p:cNvPr>
          <p:cNvSpPr/>
          <p:nvPr/>
        </p:nvSpPr>
        <p:spPr>
          <a:xfrm>
            <a:off x="7548880" y="645675"/>
            <a:ext cx="457200" cy="1467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9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A45-3D78-4372-8970-1260B785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Square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14C6-F32F-4161-ACDB-4D441B9FC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6" y="1828800"/>
            <a:ext cx="5362574" cy="3962400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sz="1200" dirty="0"/>
              <a:t>1 </a:t>
            </a:r>
            <a:r>
              <a:rPr lang="en-US" dirty="0"/>
              <a:t>= Inverting terminal Voltage </a:t>
            </a:r>
          </a:p>
          <a:p>
            <a:r>
              <a:rPr lang="it-IT" dirty="0"/>
              <a:t>V</a:t>
            </a:r>
            <a:r>
              <a:rPr lang="it-IT" sz="1200" dirty="0"/>
              <a:t>P </a:t>
            </a:r>
            <a:r>
              <a:rPr lang="it-IT" dirty="0"/>
              <a:t>= Non-inverting terminal Voltage</a:t>
            </a:r>
          </a:p>
          <a:p>
            <a:r>
              <a:rPr lang="en-US" sz="2200" dirty="0"/>
              <a:t>Vid =VP – V1</a:t>
            </a:r>
          </a:p>
          <a:p>
            <a:r>
              <a:rPr lang="en-US" sz="2000" dirty="0"/>
              <a:t>If VP &gt; 0        Vid &gt; 0         V</a:t>
            </a:r>
            <a:r>
              <a:rPr lang="en-US" sz="1400" dirty="0"/>
              <a:t>OUT_1 </a:t>
            </a:r>
            <a:r>
              <a:rPr lang="en-US" sz="2000" dirty="0"/>
              <a:t>= +Vsat</a:t>
            </a:r>
          </a:p>
          <a:p>
            <a:r>
              <a:rPr lang="en-US" dirty="0"/>
              <a:t>If V</a:t>
            </a:r>
            <a:r>
              <a:rPr lang="en-US" sz="1200" dirty="0"/>
              <a:t>P </a:t>
            </a:r>
            <a:r>
              <a:rPr lang="en-US" dirty="0"/>
              <a:t>&lt;0      V</a:t>
            </a:r>
            <a:r>
              <a:rPr lang="en-US" sz="1200" dirty="0"/>
              <a:t>id </a:t>
            </a:r>
            <a:r>
              <a:rPr lang="en-US" dirty="0"/>
              <a:t>&gt; 0       V</a:t>
            </a:r>
            <a:r>
              <a:rPr lang="en-US" sz="1200" dirty="0"/>
              <a:t>OUT_1 </a:t>
            </a:r>
            <a:r>
              <a:rPr lang="en-US" dirty="0"/>
              <a:t>= -Vsat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23DE0-5308-4A21-9036-A47D0D2AEC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7" y="4596367"/>
            <a:ext cx="4875213" cy="1816100"/>
          </a:xfrm>
          <a:prstGeom prst="rect">
            <a:avLst/>
          </a:prstGeom>
        </p:spPr>
      </p:pic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73AC3179-EDB1-4956-8548-2A5544EA4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8800"/>
            <a:ext cx="4875213" cy="2534058"/>
          </a:xfr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1F31486-2254-4513-890F-D557F1E39901}"/>
              </a:ext>
            </a:extLst>
          </p:cNvPr>
          <p:cNvSpPr/>
          <p:nvPr/>
        </p:nvSpPr>
        <p:spPr>
          <a:xfrm flipV="1">
            <a:off x="1932384" y="3609974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8C6483A-6E65-4773-BBF8-43AA75D1C413}"/>
              </a:ext>
            </a:extLst>
          </p:cNvPr>
          <p:cNvSpPr/>
          <p:nvPr/>
        </p:nvSpPr>
        <p:spPr>
          <a:xfrm flipV="1">
            <a:off x="3430188" y="3609974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EA2CA6-5490-4EFB-8040-1C2C1BEF5B02}"/>
              </a:ext>
            </a:extLst>
          </p:cNvPr>
          <p:cNvSpPr/>
          <p:nvPr/>
        </p:nvSpPr>
        <p:spPr>
          <a:xfrm flipV="1">
            <a:off x="1932384" y="4162832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999087-E808-4FB1-A408-5D57F48BFD13}"/>
              </a:ext>
            </a:extLst>
          </p:cNvPr>
          <p:cNvSpPr/>
          <p:nvPr/>
        </p:nvSpPr>
        <p:spPr>
          <a:xfrm flipV="1">
            <a:off x="3338513" y="4162832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599BDD3-170E-4014-A657-4310354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3301-E5A3-45FE-99F6-7925487C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9676D-6FB3-4D19-98A1-758A397B0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57264"/>
            <a:ext cx="9828213" cy="25405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</a:t>
            </a:r>
            <a:r>
              <a:rPr lang="en-US" sz="2000" dirty="0"/>
              <a:t>VOUT_1 &gt;0, VOUT_1= +Vsat,</a:t>
            </a:r>
          </a:p>
          <a:p>
            <a:pPr marL="0" indent="0">
              <a:buNone/>
            </a:pPr>
            <a:r>
              <a:rPr lang="en-US" sz="2000" dirty="0"/>
              <a:t>   VOUT_2 = </a:t>
            </a:r>
            <a:r>
              <a:rPr lang="en-US" dirty="0"/>
              <a:t>-Vramp</a:t>
            </a:r>
          </a:p>
          <a:p>
            <a:r>
              <a:rPr lang="en-US" dirty="0"/>
              <a:t>So that at a certain point Vp becomes 0.</a:t>
            </a:r>
          </a:p>
          <a:p>
            <a:r>
              <a:rPr lang="en-US" dirty="0"/>
              <a:t>When </a:t>
            </a:r>
            <a:r>
              <a:rPr lang="en-US" sz="2000" dirty="0"/>
              <a:t>VOUT_1 &lt;0,  VOUT_1= -Vsat, </a:t>
            </a:r>
          </a:p>
          <a:p>
            <a:pPr marL="0" indent="0">
              <a:buNone/>
            </a:pPr>
            <a:r>
              <a:rPr lang="en-US" sz="2000" dirty="0"/>
              <a:t>   VOUT_2 = +</a:t>
            </a:r>
            <a:r>
              <a:rPr lang="en-US" sz="2600" dirty="0" err="1"/>
              <a:t>Vramp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F19204-72BB-4CC8-8921-7A572C58E9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0" y="3429000"/>
                <a:ext cx="9545640" cy="21743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Frequency is changed by using R1 potentiometer and set of capacitors for C1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F19204-72BB-4CC8-8921-7A572C58E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0" y="3429000"/>
                <a:ext cx="9545640" cy="2174377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9CB668-40F8-47FE-BC01-561981CC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96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882</Words>
  <Application>Microsoft Office PowerPoint</Application>
  <PresentationFormat>Widescreen</PresentationFormat>
  <Paragraphs>140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Algerian</vt:lpstr>
      <vt:lpstr>Arial</vt:lpstr>
      <vt:lpstr>Bauhaus 93</vt:lpstr>
      <vt:lpstr>Calibri</vt:lpstr>
      <vt:lpstr>Cambria Math</vt:lpstr>
      <vt:lpstr>Tw Cen MT</vt:lpstr>
      <vt:lpstr>Circuit</vt:lpstr>
      <vt:lpstr>Function Generator</vt:lpstr>
      <vt:lpstr>Introduction</vt:lpstr>
      <vt:lpstr>Design Specifications</vt:lpstr>
      <vt:lpstr>Allocation of tasks</vt:lpstr>
      <vt:lpstr>Sine Wave Generation</vt:lpstr>
      <vt:lpstr>Calculations</vt:lpstr>
      <vt:lpstr>PowerPoint Presentation</vt:lpstr>
      <vt:lpstr>Square wave generation</vt:lpstr>
      <vt:lpstr>              </vt:lpstr>
      <vt:lpstr>CALCULATIONS</vt:lpstr>
      <vt:lpstr>Triangular wave generation</vt:lpstr>
      <vt:lpstr>Sawtooth WAVE GENERATION</vt:lpstr>
      <vt:lpstr>                     </vt:lpstr>
      <vt:lpstr>PWM wave generation</vt:lpstr>
      <vt:lpstr>                </vt:lpstr>
      <vt:lpstr>PowerPoint Presentation</vt:lpstr>
      <vt:lpstr>DC SHIFT</vt:lpstr>
      <vt:lpstr>AMPLIFIER CIRCUIT</vt:lpstr>
      <vt:lpstr>PowerPoint Presentation</vt:lpstr>
      <vt:lpstr>POWER SUPPLY CIRCUIT</vt:lpstr>
      <vt:lpstr>PowerPoint Presentation</vt:lpstr>
      <vt:lpstr>SIMULATION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Schematics</vt:lpstr>
      <vt:lpstr>PowerPoint Presentation</vt:lpstr>
      <vt:lpstr>PowerPoint Presentation</vt:lpstr>
      <vt:lpstr>PowerPoint Presentation</vt:lpstr>
      <vt:lpstr>enclosure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 Generator</dc:title>
  <dc:creator>Tharushi Pinimuthu</dc:creator>
  <cp:lastModifiedBy>Muhammad Aqeel</cp:lastModifiedBy>
  <cp:revision>62</cp:revision>
  <dcterms:created xsi:type="dcterms:W3CDTF">2020-08-09T11:52:07Z</dcterms:created>
  <dcterms:modified xsi:type="dcterms:W3CDTF">2020-08-10T11:40:09Z</dcterms:modified>
</cp:coreProperties>
</file>